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5" r:id="rId1"/>
  </p:sldMasterIdLst>
  <p:notesMasterIdLst>
    <p:notesMasterId r:id="rId39"/>
  </p:notesMasterIdLst>
  <p:handoutMasterIdLst>
    <p:handoutMasterId r:id="rId40"/>
  </p:handoutMasterIdLst>
  <p:sldIdLst>
    <p:sldId id="371" r:id="rId2"/>
    <p:sldId id="385" r:id="rId3"/>
    <p:sldId id="372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6" r:id="rId13"/>
    <p:sldId id="388" r:id="rId14"/>
    <p:sldId id="395" r:id="rId15"/>
    <p:sldId id="382" r:id="rId16"/>
    <p:sldId id="387" r:id="rId17"/>
    <p:sldId id="389" r:id="rId18"/>
    <p:sldId id="383" r:id="rId19"/>
    <p:sldId id="390" r:id="rId20"/>
    <p:sldId id="391" r:id="rId21"/>
    <p:sldId id="392" r:id="rId22"/>
    <p:sldId id="393" r:id="rId23"/>
    <p:sldId id="384" r:id="rId24"/>
    <p:sldId id="394" r:id="rId25"/>
    <p:sldId id="373" r:id="rId26"/>
    <p:sldId id="396" r:id="rId27"/>
    <p:sldId id="397" r:id="rId28"/>
    <p:sldId id="400" r:id="rId29"/>
    <p:sldId id="401" r:id="rId30"/>
    <p:sldId id="399" r:id="rId31"/>
    <p:sldId id="402" r:id="rId32"/>
    <p:sldId id="403" r:id="rId33"/>
    <p:sldId id="404" r:id="rId34"/>
    <p:sldId id="405" r:id="rId35"/>
    <p:sldId id="406" r:id="rId36"/>
    <p:sldId id="407" r:id="rId37"/>
    <p:sldId id="370" r:id="rId3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3300"/>
    <a:srgbClr val="060D94"/>
    <a:srgbClr val="0E0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5"/>
    <p:restoredTop sz="86430"/>
  </p:normalViewPr>
  <p:slideViewPr>
    <p:cSldViewPr>
      <p:cViewPr>
        <p:scale>
          <a:sx n="90" d="100"/>
          <a:sy n="90" d="100"/>
        </p:scale>
        <p:origin x="2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6A4B5434-607B-4943-82FA-5ADE28B88AE2}" type="datetimeFigureOut">
              <a:rPr lang="en-US"/>
              <a:pPr>
                <a:defRPr/>
              </a:pPr>
              <a:t>10/10/18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01142E27-7961-2F42-A529-5CBF83801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15864CF-7ABA-0043-85EB-8C353F0FE0A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hyperlink" Target="http://hpc.ex.ac.uk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" charset="0"/>
              <a:ea typeface="ＭＳ Ｐゴシック" charset="-128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BCEECAC5-CD99-1642-B16E-3DBB8424404E}" type="slidenum">
              <a:rPr lang="en-US" altLang="x-none" sz="1200"/>
              <a:pPr/>
              <a:t>1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intothenightphoto.blogspot.com</a:t>
            </a:r>
            <a:r>
              <a:rPr lang="en-US" dirty="0" smtClean="0"/>
              <a:t>/2014/07/finding-milky-way-with-sky-</a:t>
            </a:r>
            <a:r>
              <a:rPr lang="en-US" dirty="0" err="1" smtClean="0"/>
              <a:t>guide.html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79558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Subaru</a:t>
            </a:r>
            <a:r>
              <a:rPr lang="en-US" baseline="0" dirty="0" smtClean="0"/>
              <a:t> also means ‘unite’ in addition to referring to the constellation known as </a:t>
            </a:r>
            <a:r>
              <a:rPr lang="en-US" baseline="0" dirty="0" err="1" smtClean="0"/>
              <a:t>pleiades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725440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Globular_cluster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M80 (top)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www.apod.nl</a:t>
            </a:r>
            <a:r>
              <a:rPr lang="en-US" dirty="0" smtClean="0"/>
              <a:t>/ap100527_nl.html --</a:t>
            </a:r>
            <a:r>
              <a:rPr lang="en-US" baseline="0" dirty="0" smtClean="0"/>
              <a:t> M13 (bottom)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65123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the pictures</a:t>
            </a:r>
            <a:r>
              <a:rPr lang="en-US" baseline="0" dirty="0" smtClean="0"/>
              <a:t> here of the open and globular clusters</a:t>
            </a:r>
            <a:r>
              <a:rPr lang="mr-IN" baseline="0" dirty="0" smtClean="0"/>
              <a:t>…</a:t>
            </a:r>
            <a:r>
              <a:rPr lang="en-US" baseline="0" dirty="0" smtClean="0"/>
              <a:t> what pops out at you right away?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1094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the pictures</a:t>
            </a:r>
            <a:r>
              <a:rPr lang="en-US" baseline="0" dirty="0" smtClean="0"/>
              <a:t> here of the open and globular clusters</a:t>
            </a:r>
            <a:r>
              <a:rPr lang="mr-IN" baseline="0" dirty="0" smtClean="0"/>
              <a:t>…</a:t>
            </a:r>
            <a:r>
              <a:rPr lang="en-US" baseline="0" dirty="0" smtClean="0"/>
              <a:t> what pops out at you right away?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698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orion</a:t>
            </a:r>
            <a:r>
              <a:rPr lang="en-US" baseline="0" dirty="0" smtClean="0"/>
              <a:t> nebula cluster https://</a:t>
            </a:r>
            <a:r>
              <a:rPr lang="en-US" baseline="0" dirty="0" err="1" smtClean="0"/>
              <a:t>www.eso.org</a:t>
            </a:r>
            <a:r>
              <a:rPr lang="en-US" baseline="0" dirty="0" smtClean="0"/>
              <a:t>/public/images/eso1723a/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50932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orion</a:t>
            </a:r>
            <a:r>
              <a:rPr lang="en-US" baseline="0" dirty="0" smtClean="0"/>
              <a:t> nebula cluster https://</a:t>
            </a:r>
            <a:r>
              <a:rPr lang="en-US" baseline="0" dirty="0" err="1" smtClean="0"/>
              <a:t>www.eso.org</a:t>
            </a:r>
            <a:r>
              <a:rPr lang="en-US" baseline="0" dirty="0" smtClean="0"/>
              <a:t>/public/images/eso1723a/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0689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Depends on the wavelength you’re observing. The material in the horsehead nebula is dense and cool compared to the background radiation- it absorbs</a:t>
            </a:r>
            <a:r>
              <a:rPr lang="en-US" baseline="0" dirty="0" smtClean="0"/>
              <a:t> visible light, but itself emits in radio wavelengths.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6490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Visible light vs infrared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4132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www.astro.ex.ac.uk</a:t>
            </a:r>
            <a:r>
              <a:rPr lang="en-US" dirty="0" smtClean="0"/>
              <a:t>/people/</a:t>
            </a:r>
            <a:r>
              <a:rPr lang="en-US" dirty="0" err="1" smtClean="0"/>
              <a:t>mbate</a:t>
            </a:r>
            <a:r>
              <a:rPr lang="en-US" dirty="0" smtClean="0"/>
              <a:t>/Cluster/cluster500RT.html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The calculation models the collapse and fragmentation of a 500 solar mass molecular cloud that is 0.8 pc in diameter (approximately 2.6 light-years). At the initial temperature of 10 K with a mean molecular weight of 2.38, this results in an thermal Jeans mass of 1 solar mass. The free-fall time of the cloud is 190,000 years and the simulation covers 285,000 years.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The cloud is given an initial supersonic `turbulent' velocity field in the same manner 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Ostriker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, Stone &amp;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Gammie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(2001). We generate a divergence-free random Gaussian velocity field with a power spectrum P(k) \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propto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k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-4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, where k is the wave-number. In three-dimensions, this results in a velocity dispersion that varies with distance, lambda, as sigma(lambda) \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propto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lambda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1/2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 in agreement with the observed Larson scaling relations for molecular clouds (Larson 1981). This power spectrum 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slighly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steeper than the Kolmogorov spectrum, P(k)\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propto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k</a:t>
            </a:r>
            <a:r>
              <a:rPr lang="en-US" sz="1200" b="0" i="0" kern="1200" baseline="300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11/3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. Rather, it matches the amplitude scaling of Burgers supersonic turbulence associated with an ensemble of shocks (but differs from Burgers turbulence in that the initial phases are uncorrelated).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The calculation was performed using a parallel three-dimensional smoothed particle hydrodynamics (SPH) code with 35 million particles on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  <a:hlinkClick r:id="rId3"/>
              </a:rPr>
              <a:t>University of Exeter Supercomputer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. It took approximately 6,000,000 core-hours running on up to 256 compute cores (16 compute nodes). The SPH code was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parallelised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using both MPI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OpenMP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by M. Bate. The code uses sink particles (Bate,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Bonnell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&amp; Price 1995) to model condensed objects (i.e. the stars and brown dwarfs). Sink particles are point masses that accrete bound gas that comes within a specified radius of them. This accretion radius is to set 0.5 AU. Binary systems are followed to separations as small as 0.01 AU - closer systems are assumed to merge (but no mergers occur in the calculation here).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36616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me know if you already attempted this problem and had issues- I can adjust</a:t>
            </a:r>
            <a:r>
              <a:rPr lang="en-US" baseline="0" dirty="0" smtClean="0"/>
              <a:t> points up if you re-work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9604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>
              <a:latin typeface="Times" charset="0"/>
              <a:ea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96907C49-99FB-3B43-A13E-C6F40CAE1F3E}" type="slidenum">
              <a:rPr lang="en-US" altLang="x-none" sz="1200"/>
              <a:pPr/>
              <a:t>37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www.scientificamerican.com</a:t>
            </a:r>
            <a:r>
              <a:rPr lang="en-US" dirty="0" smtClean="0"/>
              <a:t>/article/orbital-forensics-hint-at-suns-long-lost-planet</a:t>
            </a:r>
          </a:p>
          <a:p>
            <a:r>
              <a:rPr lang="en-US" dirty="0" smtClean="0"/>
              <a:t>Simulate your own outer planets!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lasp.colorado.edu</a:t>
            </a:r>
            <a:r>
              <a:rPr lang="en-US" dirty="0" smtClean="0"/>
              <a:t>/education/</a:t>
            </a:r>
            <a:r>
              <a:rPr lang="en-US" dirty="0" err="1" smtClean="0"/>
              <a:t>outerplanets</a:t>
            </a:r>
            <a:r>
              <a:rPr lang="en-US" dirty="0" smtClean="0"/>
              <a:t>/</a:t>
            </a:r>
            <a:r>
              <a:rPr lang="en-US" dirty="0" err="1" smtClean="0"/>
              <a:t>orbit_simulator</a:t>
            </a:r>
            <a:r>
              <a:rPr lang="en-US" dirty="0" smtClean="0"/>
              <a:t>/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02300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fld id="{BD60BD19-E490-B549-B0AD-4734B80959AE}" type="slidenum">
              <a:rPr lang="en-US" altLang="x-none" sz="1200"/>
              <a:pPr/>
              <a:t>4</a:t>
            </a:fld>
            <a:endParaRPr lang="en-US" altLang="x-none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dirty="0" err="1" smtClean="0">
                <a:latin typeface="Times" charset="0"/>
                <a:ea typeface="ＭＳ Ｐゴシック" charset="-128"/>
              </a:rPr>
              <a:t>Melotte</a:t>
            </a:r>
            <a:r>
              <a:rPr lang="en-US" altLang="x-none" dirty="0" smtClean="0">
                <a:latin typeface="Times" charset="0"/>
                <a:ea typeface="ＭＳ Ｐゴシック" charset="-128"/>
              </a:rPr>
              <a:t> 15</a:t>
            </a:r>
            <a:endParaRPr lang="ru-RU" altLang="x-none" dirty="0">
              <a:latin typeface="Times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620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9B5DE7-7794-794E-BC41-DF5D0CD5E0B7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8278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figure from my first paper where I made a</a:t>
            </a:r>
            <a:r>
              <a:rPr lang="en-US" baseline="0" dirty="0" smtClean="0"/>
              <a:t> H-R diagram for a group of stars I </a:t>
            </a:r>
            <a:r>
              <a:rPr lang="en-US" baseline="0" dirty="0" err="1" smtClean="0"/>
              <a:t>didn</a:t>
            </a:r>
            <a:r>
              <a:rPr lang="mr-IN" baseline="0" dirty="0" smtClean="0"/>
              <a:t>’</a:t>
            </a:r>
            <a:r>
              <a:rPr lang="en-US" baseline="0" dirty="0" smtClean="0"/>
              <a:t>t know the distance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9B5DE7-7794-794E-BC41-DF5D0CD5E0B7}" type="slidenum">
              <a:rPr lang="en-US" altLang="x-none" smtClean="0"/>
              <a:pPr>
                <a:defRPr/>
              </a:pPr>
              <a:t>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43152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12097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www.sheffield.ac.uk</a:t>
            </a:r>
            <a:r>
              <a:rPr lang="en-US" dirty="0" smtClean="0"/>
              <a:t>/physics/teaching/astronomy/</a:t>
            </a:r>
            <a:r>
              <a:rPr lang="en-US" dirty="0" err="1" smtClean="0"/>
              <a:t>hicks_telescope</a:t>
            </a:r>
            <a:r>
              <a:rPr lang="en-US" dirty="0" smtClean="0"/>
              <a:t>/</a:t>
            </a:r>
            <a:r>
              <a:rPr lang="en-US" dirty="0" err="1" smtClean="0"/>
              <a:t>hicks_observatory_pics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62710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5864CF-7ABA-0043-85EB-8C353F0FE0AC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522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7CAC7-18BE-D144-9545-ECCC7DADA06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359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410B5-88FB-C048-9E7A-3E15575F8D1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2670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B41D5-87B5-9848-8108-B19B19FFAA8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910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>
            <a:lvl1pPr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02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8F2AE-2913-8E45-A9E2-5FC9671E9C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463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5320283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2FD756-FB76-474A-8ACD-161ADAAB1B9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920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800" b="1" cap="none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03CC58-A2EF-4B43-BB9B-C197DB392FB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0894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362201"/>
            <a:ext cx="5320284" cy="3377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2362201"/>
            <a:ext cx="5320284" cy="33778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5D15A-5FC0-4A4B-A2D8-749C78F7908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081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FD43C-3A76-2D41-8451-8529E62F55B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731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198A1-C6BE-1F42-9751-ADA8CCF6CF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421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681EC-E5DA-364D-AFBB-4B4095BE2E5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8963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79F76-18CD-C64F-A9F6-039AB241499B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6446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33400" y="152400"/>
            <a:ext cx="11125200" cy="9144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447800"/>
            <a:ext cx="11125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613" y="6238875"/>
            <a:ext cx="2754312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5700"/>
            <a:ext cx="5900738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488" y="6218238"/>
            <a:ext cx="366712" cy="36512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FF4EDB4D-BEC2-B74C-A762-C97C593D45AD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3" r:id="rId8"/>
    <p:sldLayoutId id="2147483874" r:id="rId9"/>
    <p:sldLayoutId id="2147483871" r:id="rId10"/>
    <p:sldLayoutId id="2147483872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Relationship Id="rId3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1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3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x-none" dirty="0" smtClean="0"/>
              <a:t>Logistical notes</a:t>
            </a:r>
            <a:endParaRPr lang="en-US" altLang="x-none" dirty="0"/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7848600" cy="5029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x-none" dirty="0" smtClean="0"/>
              <a:t>Vaccines </a:t>
            </a:r>
            <a:r>
              <a:rPr lang="mr-IN" altLang="x-none" dirty="0" smtClean="0"/>
              <a:t>…</a:t>
            </a:r>
            <a:r>
              <a:rPr lang="en-US" altLang="x-none" dirty="0" smtClean="0"/>
              <a:t>?</a:t>
            </a:r>
          </a:p>
          <a:p>
            <a:pPr eaLnBrk="1" hangingPunct="1"/>
            <a:r>
              <a:rPr lang="en-US" altLang="x-none" dirty="0" err="1" smtClean="0"/>
              <a:t>Homeworks</a:t>
            </a:r>
            <a:endParaRPr lang="en-US" altLang="x-none" dirty="0" smtClean="0"/>
          </a:p>
          <a:p>
            <a:pPr lvl="1" eaLnBrk="1" hangingPunct="1"/>
            <a:r>
              <a:rPr lang="en-US" altLang="x-none" dirty="0" smtClean="0"/>
              <a:t>Chapter 14 due </a:t>
            </a:r>
            <a:r>
              <a:rPr lang="en-US" altLang="x-none" strike="sngStrike" dirty="0" smtClean="0"/>
              <a:t>today</a:t>
            </a:r>
            <a:r>
              <a:rPr lang="en-US" altLang="x-none" dirty="0" smtClean="0"/>
              <a:t> Monday!</a:t>
            </a:r>
          </a:p>
          <a:p>
            <a:pPr lvl="1" eaLnBrk="1" hangingPunct="1"/>
            <a:r>
              <a:rPr lang="en-US" altLang="x-none" dirty="0" smtClean="0"/>
              <a:t>Average completion time: 13mins</a:t>
            </a:r>
          </a:p>
          <a:p>
            <a:pPr lvl="1" eaLnBrk="1" hangingPunct="1"/>
            <a:r>
              <a:rPr lang="en-US" altLang="x-none" dirty="0" smtClean="0"/>
              <a:t>Talk to me if you’ve fallen behind on homework. Email, office hours; just talk to me. I’m receptive: I want you to be on track and getting things done, not overwhelmed by the volume of work, especially if it’s already piled up a bit.</a:t>
            </a:r>
          </a:p>
          <a:p>
            <a:pPr lvl="1" eaLnBrk="1" hangingPunct="1"/>
            <a:r>
              <a:rPr lang="en-US" altLang="x-none" dirty="0" smtClean="0"/>
              <a:t>It’s better to attempt the homework and get something wrong than to let days (and -10% per day) slip by</a:t>
            </a:r>
          </a:p>
          <a:p>
            <a:pPr eaLnBrk="1" hangingPunct="1"/>
            <a:r>
              <a:rPr lang="en-US" altLang="x-none" dirty="0" smtClean="0"/>
              <a:t>Exam corrections due to me/in my mailbox by Friday at 5pm!</a:t>
            </a:r>
            <a:endParaRPr lang="x-none" altLang="x-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514600"/>
            <a:ext cx="3255481" cy="403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most fundamental stellar property?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determines everything about a star?</a:t>
            </a:r>
          </a:p>
          <a:p>
            <a:pPr lvl="1"/>
            <a:r>
              <a:rPr lang="en-US" dirty="0" smtClean="0"/>
              <a:t>How long it lives (fuses at its core)?</a:t>
            </a:r>
          </a:p>
          <a:p>
            <a:pPr lvl="1"/>
            <a:r>
              <a:rPr lang="en-US" dirty="0" smtClean="0"/>
              <a:t>How hot its surface gets?</a:t>
            </a:r>
          </a:p>
          <a:p>
            <a:pPr lvl="1"/>
            <a:r>
              <a:rPr lang="en-US" dirty="0" smtClean="0"/>
              <a:t>Its </a:t>
            </a:r>
            <a:r>
              <a:rPr lang="en-US" dirty="0" smtClean="0"/>
              <a:t>radius and brightness?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Its mass!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132" y="1295400"/>
            <a:ext cx="4215384" cy="53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3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main sequence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5" y="1219200"/>
            <a:ext cx="5423915" cy="560952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Stars on the main sequence are burning H in their cores</a:t>
            </a:r>
          </a:p>
          <a:p>
            <a:r>
              <a:rPr lang="en-US" dirty="0" smtClean="0"/>
              <a:t>Stars of different masses have both varying amounts of H to burn, and different rates of </a:t>
            </a:r>
            <a:r>
              <a:rPr lang="en-US" dirty="0" smtClean="0"/>
              <a:t>burning</a:t>
            </a:r>
          </a:p>
          <a:p>
            <a:pPr lvl="1"/>
            <a:r>
              <a:rPr lang="en-US" dirty="0" smtClean="0"/>
              <a:t>This leads to different lifetimes</a:t>
            </a:r>
          </a:p>
          <a:p>
            <a:pPr lvl="2"/>
            <a:r>
              <a:rPr lang="en-US" dirty="0" smtClean="0"/>
              <a:t>Very massive stars are rare!</a:t>
            </a:r>
          </a:p>
          <a:p>
            <a:pPr lvl="1"/>
            <a:r>
              <a:rPr lang="en-US" dirty="0" smtClean="0"/>
              <a:t>The most massive stars have the shortest lives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7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main sequence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5257800"/>
          </a:xfrm>
        </p:spPr>
        <p:txBody>
          <a:bodyPr/>
          <a:lstStyle/>
          <a:p>
            <a:r>
              <a:rPr lang="en-US" dirty="0" smtClean="0"/>
              <a:t>Stars on the main sequence are burning H in their cores</a:t>
            </a:r>
          </a:p>
          <a:p>
            <a:r>
              <a:rPr lang="en-US" dirty="0" smtClean="0"/>
              <a:t>Stars of different masses have both varying amounts of H to burn, and different rates of </a:t>
            </a:r>
            <a:r>
              <a:rPr lang="en-US" dirty="0" smtClean="0"/>
              <a:t>burning</a:t>
            </a:r>
          </a:p>
          <a:p>
            <a:pPr lvl="1"/>
            <a:r>
              <a:rPr lang="en-US" dirty="0" smtClean="0"/>
              <a:t>This leads to different lifetimes</a:t>
            </a:r>
          </a:p>
          <a:p>
            <a:pPr lvl="2"/>
            <a:r>
              <a:rPr lang="en-US" dirty="0" smtClean="0"/>
              <a:t>Very massive stars are rare!</a:t>
            </a:r>
          </a:p>
          <a:p>
            <a:pPr lvl="1"/>
            <a:r>
              <a:rPr lang="en-US" dirty="0" smtClean="0"/>
              <a:t>The most massive stars have the shortest lives</a:t>
            </a:r>
          </a:p>
          <a:p>
            <a:pPr lvl="1"/>
            <a:r>
              <a:rPr lang="en-US" dirty="0" smtClean="0"/>
              <a:t>And yet.. They play a very important role in stellar evolution and the chemical enrichment of the universe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8" y="1828800"/>
            <a:ext cx="605494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6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main sequence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324600" cy="5173940"/>
          </a:xfrm>
        </p:spPr>
        <p:txBody>
          <a:bodyPr/>
          <a:lstStyle/>
          <a:p>
            <a:r>
              <a:rPr lang="en-US" dirty="0" smtClean="0"/>
              <a:t>Giants and </a:t>
            </a:r>
            <a:r>
              <a:rPr lang="en-US" dirty="0" err="1" smtClean="0"/>
              <a:t>Supergiants</a:t>
            </a:r>
            <a:endParaRPr lang="en-US" dirty="0" smtClean="0"/>
          </a:p>
          <a:p>
            <a:pPr lvl="1"/>
            <a:r>
              <a:rPr lang="en-US" dirty="0" smtClean="0"/>
              <a:t>Cooler and more luminous than the Sun (larger radii)</a:t>
            </a:r>
          </a:p>
          <a:p>
            <a:pPr lvl="1"/>
            <a:r>
              <a:rPr lang="en-US" dirty="0" smtClean="0"/>
              <a:t>Nearing end of their lives: H fusion has ended, trying to fend off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endParaRPr lang="en-US" baseline="-25000" dirty="0" smtClean="0"/>
          </a:p>
          <a:p>
            <a:pPr lvl="1"/>
            <a:r>
              <a:rPr lang="en-US" dirty="0" smtClean="0"/>
              <a:t>Will talk about more in chapter 17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White dwarfs</a:t>
            </a:r>
          </a:p>
          <a:p>
            <a:pPr lvl="1"/>
            <a:r>
              <a:rPr lang="en-US" dirty="0" smtClean="0"/>
              <a:t>What’s left after a Giant or Supergiant poofs off its outer atmosphere</a:t>
            </a:r>
          </a:p>
          <a:p>
            <a:pPr lvl="1"/>
            <a:r>
              <a:rPr lang="en-US" dirty="0" smtClean="0"/>
              <a:t>About Earth-sized, but ~Solar mass</a:t>
            </a:r>
          </a:p>
          <a:p>
            <a:pPr lvl="1"/>
            <a:r>
              <a:rPr lang="en-US" dirty="0" smtClean="0"/>
              <a:t>No energy source, so they just cool into eternity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295400"/>
            <a:ext cx="5105400" cy="54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6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Size scales: </a:t>
            </a:r>
            <a:r>
              <a:rPr lang="en-US" dirty="0" err="1" smtClean="0"/>
              <a:t>Supergiants</a:t>
            </a:r>
            <a:r>
              <a:rPr lang="en-US" dirty="0" smtClean="0"/>
              <a:t>, Giants, the Sun, red dwarfs, the Earth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72" y="1769872"/>
            <a:ext cx="8601456" cy="3724656"/>
          </a:xfrm>
        </p:spPr>
      </p:pic>
    </p:spTree>
    <p:extLst>
      <p:ext uri="{BB962C8B-B14F-4D97-AF65-F5344CB8AC3E}">
        <p14:creationId xmlns:p14="http://schemas.microsoft.com/office/powerpoint/2010/main" val="51515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main sequence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when stars run out of H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Gravitational equilibrium lost: can have pulsations, variability</a:t>
            </a:r>
            <a:endParaRPr lang="en-US" dirty="0" smtClean="0"/>
          </a:p>
          <a:p>
            <a:pPr lvl="1"/>
            <a:r>
              <a:rPr lang="en-US" dirty="0" smtClean="0"/>
              <a:t>Recall: fusion reactions decrease the numbers of light elements in the core of a star</a:t>
            </a:r>
          </a:p>
          <a:p>
            <a:pPr lvl="1"/>
            <a:r>
              <a:rPr lang="en-US" dirty="0" smtClean="0"/>
              <a:t>Proton-proton chain no longer functions</a:t>
            </a:r>
          </a:p>
          <a:p>
            <a:pPr lvl="1"/>
            <a:r>
              <a:rPr lang="en-US" dirty="0" smtClean="0"/>
              <a:t>Heavier elements start to fuse</a:t>
            </a:r>
          </a:p>
          <a:p>
            <a:pPr lvl="1"/>
            <a:r>
              <a:rPr lang="en-US" dirty="0" smtClean="0"/>
              <a:t>Reactions begin in outer layers of star: instabilities develop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4382261"/>
            <a:ext cx="5791200" cy="24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2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main sequence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371600"/>
            <a:ext cx="5191405" cy="54102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5334000"/>
          </a:xfrm>
        </p:spPr>
        <p:txBody>
          <a:bodyPr/>
          <a:lstStyle/>
          <a:p>
            <a:r>
              <a:rPr lang="en-US" dirty="0" smtClean="0"/>
              <a:t>Variable stars: their luminosity, as the name implies, varies with time!</a:t>
            </a:r>
          </a:p>
          <a:p>
            <a:r>
              <a:rPr lang="en-US" dirty="0" smtClean="0"/>
              <a:t>Categories of pulsating variable stars, depending on period of luminosity changes:</a:t>
            </a:r>
          </a:p>
          <a:p>
            <a:pPr lvl="1"/>
            <a:r>
              <a:rPr lang="en-US" dirty="0" smtClean="0"/>
              <a:t>Delta </a:t>
            </a:r>
            <a:r>
              <a:rPr lang="en-US" dirty="0" err="1" smtClean="0"/>
              <a:t>Scuti</a:t>
            </a:r>
            <a:r>
              <a:rPr lang="en-US" dirty="0" smtClean="0"/>
              <a:t> (minutes-hours)</a:t>
            </a:r>
          </a:p>
          <a:p>
            <a:pPr lvl="1"/>
            <a:r>
              <a:rPr lang="en-US" dirty="0" smtClean="0"/>
              <a:t>RR </a:t>
            </a:r>
            <a:r>
              <a:rPr lang="en-US" dirty="0" err="1" smtClean="0"/>
              <a:t>Lyrae</a:t>
            </a:r>
            <a:r>
              <a:rPr lang="en-US" dirty="0" smtClean="0"/>
              <a:t> (hours)</a:t>
            </a:r>
          </a:p>
          <a:p>
            <a:pPr lvl="1"/>
            <a:r>
              <a:rPr lang="en-US" dirty="0" err="1" smtClean="0"/>
              <a:t>Cepheids</a:t>
            </a:r>
            <a:r>
              <a:rPr lang="en-US" dirty="0" smtClean="0"/>
              <a:t> (days-weeks)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What are other forms of variability we’ve talked about?</a:t>
            </a:r>
          </a:p>
          <a:p>
            <a:pPr lvl="1"/>
            <a:r>
              <a:rPr lang="en-US" dirty="0" smtClean="0"/>
              <a:t>Eclipsing binaries</a:t>
            </a:r>
          </a:p>
          <a:p>
            <a:pPr lvl="1"/>
            <a:r>
              <a:rPr lang="en-US" dirty="0" smtClean="0"/>
              <a:t>Spotted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6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Cepheid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Discovered by Henrietta Swan Leavitt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What’s the big deal with these stars? </a:t>
            </a:r>
          </a:p>
          <a:p>
            <a:pPr lvl="1"/>
            <a:r>
              <a:rPr lang="en-US" dirty="0" smtClean="0"/>
              <a:t>They are really bright</a:t>
            </a:r>
          </a:p>
          <a:p>
            <a:pPr lvl="1"/>
            <a:r>
              <a:rPr lang="en-US" dirty="0" smtClean="0"/>
              <a:t>Like, seriously really bright--we can see them in other galaxies, they’re that bright</a:t>
            </a:r>
          </a:p>
          <a:p>
            <a:pPr lvl="1"/>
            <a:r>
              <a:rPr lang="en-US" dirty="0" smtClean="0"/>
              <a:t>Weirdly, their pulsation periods are related to their luminosity</a:t>
            </a:r>
          </a:p>
          <a:p>
            <a:pPr lvl="2"/>
            <a:r>
              <a:rPr lang="en-US" dirty="0" smtClean="0"/>
              <a:t>Remember: Luminosity is the star’s inherent brightness—distance independent!</a:t>
            </a:r>
          </a:p>
          <a:p>
            <a:pPr lvl="2"/>
            <a:r>
              <a:rPr lang="en-US" dirty="0" smtClean="0"/>
              <a:t>We’ll learn more in Chapter 20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1" y="1905000"/>
            <a:ext cx="2794000" cy="364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288751"/>
            <a:ext cx="4206811" cy="252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1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how sun-like stars born from cloud of gas and dust?</a:t>
            </a:r>
          </a:p>
          <a:p>
            <a:r>
              <a:rPr lang="en-US" dirty="0" smtClean="0"/>
              <a:t>More than one star can be born in one of these clouds, depending on its size and mass distribution!</a:t>
            </a:r>
          </a:p>
          <a:p>
            <a:r>
              <a:rPr lang="en-US" dirty="0" smtClean="0"/>
              <a:t>Entire star-forming regions are </a:t>
            </a:r>
            <a:r>
              <a:rPr lang="en-US" dirty="0" smtClean="0"/>
              <a:t>observed</a:t>
            </a:r>
          </a:p>
          <a:p>
            <a:r>
              <a:rPr lang="en-US" dirty="0" smtClean="0"/>
              <a:t>Clusters of stars of various ages:</a:t>
            </a:r>
            <a:endParaRPr lang="en-US" dirty="0" smtClean="0"/>
          </a:p>
          <a:p>
            <a:pPr lvl="1"/>
            <a:r>
              <a:rPr lang="en-US" dirty="0" smtClean="0"/>
              <a:t>Associations and moving </a:t>
            </a:r>
            <a:r>
              <a:rPr lang="en-US" dirty="0" smtClean="0"/>
              <a:t>groups (very young)</a:t>
            </a:r>
            <a:endParaRPr lang="en-US" dirty="0" smtClean="0"/>
          </a:p>
          <a:p>
            <a:pPr lvl="1"/>
            <a:r>
              <a:rPr lang="en-US" dirty="0" smtClean="0"/>
              <a:t>Open </a:t>
            </a:r>
            <a:r>
              <a:rPr lang="en-US" dirty="0" smtClean="0"/>
              <a:t>clusters (main sequence-</a:t>
            </a:r>
            <a:r>
              <a:rPr lang="en-US" dirty="0" err="1" smtClean="0"/>
              <a:t>ish</a:t>
            </a:r>
            <a:r>
              <a:rPr lang="en-US" dirty="0" smtClean="0"/>
              <a:t> and older)</a:t>
            </a:r>
            <a:endParaRPr lang="en-US" dirty="0" smtClean="0"/>
          </a:p>
          <a:p>
            <a:pPr lvl="1"/>
            <a:r>
              <a:rPr lang="en-US" dirty="0" smtClean="0"/>
              <a:t>Globular </a:t>
            </a:r>
            <a:r>
              <a:rPr lang="en-US" dirty="0" smtClean="0"/>
              <a:t>clusters (very old)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352800"/>
            <a:ext cx="3175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 in the Milky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0866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We think the Milky Way is shaped kind of like a UFO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The flat part is called the </a:t>
            </a:r>
            <a:r>
              <a:rPr lang="en-US" i="1" dirty="0" smtClean="0"/>
              <a:t>disk</a:t>
            </a:r>
            <a:endParaRPr lang="en-US" dirty="0" smtClean="0"/>
          </a:p>
          <a:p>
            <a:pPr lvl="1"/>
            <a:r>
              <a:rPr lang="en-US" dirty="0" smtClean="0"/>
              <a:t>The middle part is called the </a:t>
            </a:r>
            <a:r>
              <a:rPr lang="en-US" i="1" dirty="0" smtClean="0"/>
              <a:t>bulge</a:t>
            </a:r>
          </a:p>
          <a:p>
            <a:pPr lvl="1"/>
            <a:r>
              <a:rPr lang="en-US" dirty="0" smtClean="0"/>
              <a:t>The parts away from the plane of the galaxy are called the </a:t>
            </a:r>
            <a:r>
              <a:rPr lang="en-US" i="1" dirty="0" smtClean="0"/>
              <a:t>halo</a:t>
            </a:r>
          </a:p>
          <a:p>
            <a:r>
              <a:rPr lang="en-US" dirty="0"/>
              <a:t>Different parts of the galaxy are thought to be different </a:t>
            </a:r>
            <a:r>
              <a:rPr lang="en-US" dirty="0" smtClean="0"/>
              <a:t>ages, possibly </a:t>
            </a:r>
            <a:r>
              <a:rPr lang="en-US" dirty="0"/>
              <a:t>due to how the Milky Way </a:t>
            </a:r>
            <a:r>
              <a:rPr lang="en-US" dirty="0" smtClean="0"/>
              <a:t>formed</a:t>
            </a:r>
          </a:p>
          <a:p>
            <a:r>
              <a:rPr lang="en-US" dirty="0"/>
              <a:t>Stars in the Milky Way form and evolve in clumpy structures (the Milky Way’s spiral arms)</a:t>
            </a:r>
          </a:p>
          <a:p>
            <a:r>
              <a:rPr lang="en-US" dirty="0" smtClean="0"/>
              <a:t>Stars in clusters are gravitationally bound to the center of mass of the cluster: orbits can be complex, depending on how dense the cluster is!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295400"/>
            <a:ext cx="3318934" cy="2688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518" y="4136136"/>
            <a:ext cx="4148016" cy="27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7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Math/significant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Chapter 14 homework asks questions about</a:t>
            </a:r>
            <a:r>
              <a:rPr lang="mr-IN" sz="2000" dirty="0" smtClean="0"/>
              <a:t>…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/>
              <a:t>how long the Sun could burn</a:t>
            </a:r>
          </a:p>
          <a:p>
            <a:pPr lvl="2"/>
            <a:r>
              <a:rPr lang="en-US" sz="2000" dirty="0" smtClean="0"/>
              <a:t>You’re given how much energy it has per unit mass</a:t>
            </a:r>
          </a:p>
          <a:p>
            <a:pPr lvl="2"/>
            <a:r>
              <a:rPr lang="en-US" sz="2000" dirty="0" smtClean="0"/>
              <a:t>You know how much it radiates (Luminosity: Watts (aka J/s))</a:t>
            </a:r>
          </a:p>
          <a:p>
            <a:pPr lvl="1"/>
            <a:r>
              <a:rPr lang="en-US" sz="2000" dirty="0" smtClean="0"/>
              <a:t>how much mass the Sun loses due to fusion</a:t>
            </a:r>
          </a:p>
          <a:p>
            <a:pPr lvl="2"/>
            <a:r>
              <a:rPr lang="en-US" sz="2000" dirty="0" smtClean="0"/>
              <a:t>You’re told to assume </a:t>
            </a:r>
            <a:r>
              <a:rPr lang="en-US" sz="2000" dirty="0"/>
              <a:t>its luminosity is </a:t>
            </a:r>
            <a:r>
              <a:rPr lang="en-US" sz="2000" dirty="0" smtClean="0"/>
              <a:t>constant</a:t>
            </a:r>
          </a:p>
          <a:p>
            <a:pPr lvl="2"/>
            <a:r>
              <a:rPr lang="en-US" sz="2000" dirty="0" smtClean="0"/>
              <a:t>You’re told the lifetime is 10 billion years</a:t>
            </a:r>
          </a:p>
          <a:p>
            <a:pPr lvl="2"/>
            <a:r>
              <a:rPr lang="en-US" sz="2000" dirty="0" smtClean="0"/>
              <a:t>You know its luminosity </a:t>
            </a:r>
          </a:p>
          <a:p>
            <a:pPr lvl="2"/>
            <a:r>
              <a:rPr lang="en-US" sz="2000" dirty="0" smtClean="0"/>
              <a:t>Use E=mc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, rearranged, to calculate mass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 smtClean="0"/>
              <a:t>Significant figures:</a:t>
            </a:r>
          </a:p>
          <a:p>
            <a:pPr lvl="1"/>
            <a:r>
              <a:rPr lang="en-US" sz="2000" dirty="0" smtClean="0"/>
              <a:t>Any non-zero integer is significant (1, 2, 3, </a:t>
            </a:r>
            <a:r>
              <a:rPr lang="mr-IN" sz="2000" dirty="0" smtClean="0"/>
              <a:t>…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Any digit expressing the limit in precision that you can measure is significant</a:t>
            </a:r>
          </a:p>
          <a:p>
            <a:pPr lvl="2"/>
            <a:r>
              <a:rPr lang="en-US" sz="2000" dirty="0" smtClean="0"/>
              <a:t>Examples: </a:t>
            </a:r>
          </a:p>
          <a:p>
            <a:pPr lvl="3"/>
            <a:r>
              <a:rPr lang="en-US" sz="2000" dirty="0" smtClean="0"/>
              <a:t>2.0 </a:t>
            </a:r>
            <a:r>
              <a:rPr lang="mr-IN" sz="2000" dirty="0" smtClean="0"/>
              <a:t>–</a:t>
            </a:r>
            <a:r>
              <a:rPr lang="en-US" sz="2000" dirty="0" smtClean="0"/>
              <a:t> 2 </a:t>
            </a:r>
            <a:r>
              <a:rPr lang="en-US" sz="2000" dirty="0" err="1" smtClean="0"/>
              <a:t>sigfig</a:t>
            </a:r>
            <a:endParaRPr lang="en-US" sz="2000" dirty="0" smtClean="0"/>
          </a:p>
          <a:p>
            <a:pPr lvl="3"/>
            <a:r>
              <a:rPr lang="en-US" sz="2000" dirty="0" smtClean="0"/>
              <a:t>0.02 </a:t>
            </a:r>
            <a:r>
              <a:rPr lang="mr-IN" sz="2000" dirty="0" smtClean="0"/>
              <a:t>–</a:t>
            </a:r>
            <a:r>
              <a:rPr lang="en-US" sz="2000" dirty="0" smtClean="0"/>
              <a:t> 1 </a:t>
            </a:r>
            <a:r>
              <a:rPr lang="en-US" sz="2000" dirty="0" err="1" smtClean="0"/>
              <a:t>sigfig</a:t>
            </a:r>
            <a:endParaRPr lang="en-US" sz="2000" dirty="0" smtClean="0"/>
          </a:p>
          <a:p>
            <a:pPr lvl="3"/>
            <a:r>
              <a:rPr lang="en-US" sz="2000" dirty="0" smtClean="0"/>
              <a:t>2000 </a:t>
            </a:r>
            <a:r>
              <a:rPr lang="mr-IN" sz="2000" dirty="0" smtClean="0"/>
              <a:t>–</a:t>
            </a:r>
            <a:r>
              <a:rPr lang="en-US" sz="2000" dirty="0" smtClean="0"/>
              <a:t> 1 </a:t>
            </a:r>
            <a:r>
              <a:rPr lang="en-US" sz="2000" dirty="0" err="1" smtClean="0"/>
              <a:t>sigfig</a:t>
            </a:r>
            <a:endParaRPr lang="en-US" sz="2000" dirty="0" smtClean="0"/>
          </a:p>
          <a:p>
            <a:pPr lvl="3"/>
            <a:r>
              <a:rPr lang="en-US" sz="2000" dirty="0" smtClean="0"/>
              <a:t>2000. </a:t>
            </a:r>
            <a:r>
              <a:rPr lang="mr-IN" sz="2000" dirty="0" smtClean="0"/>
              <a:t>–</a:t>
            </a:r>
            <a:r>
              <a:rPr lang="en-US" sz="2000" dirty="0" smtClean="0"/>
              <a:t> 4 </a:t>
            </a:r>
            <a:r>
              <a:rPr lang="en-US" sz="2000" dirty="0" err="1" smtClean="0"/>
              <a:t>sigfig</a:t>
            </a:r>
            <a:endParaRPr lang="en-US" sz="2000" dirty="0" smtClean="0"/>
          </a:p>
          <a:p>
            <a:pPr lvl="3"/>
            <a:r>
              <a:rPr lang="en-US" sz="2000" dirty="0" smtClean="0"/>
              <a:t>2x10</a:t>
            </a:r>
            <a:r>
              <a:rPr lang="en-US" sz="2000" baseline="30000" dirty="0" smtClean="0"/>
              <a:t>6 </a:t>
            </a:r>
            <a:r>
              <a:rPr lang="mr-IN" sz="2000" dirty="0" smtClean="0"/>
              <a:t>–</a:t>
            </a:r>
            <a:r>
              <a:rPr lang="en-US" sz="2000" dirty="0" smtClean="0"/>
              <a:t> 1 </a:t>
            </a:r>
            <a:r>
              <a:rPr lang="en-US" sz="2000" dirty="0" err="1" smtClean="0"/>
              <a:t>sigfig</a:t>
            </a:r>
            <a:endParaRPr lang="en-US" sz="2000" baseline="30000" dirty="0" smtClean="0"/>
          </a:p>
          <a:p>
            <a:pPr lvl="3"/>
            <a:r>
              <a:rPr lang="en-US" sz="2000" dirty="0" smtClean="0"/>
              <a:t>2.0300 </a:t>
            </a:r>
            <a:r>
              <a:rPr lang="mr-IN" sz="2000" dirty="0" smtClean="0"/>
              <a:t>–</a:t>
            </a:r>
            <a:r>
              <a:rPr lang="en-US" sz="2000" dirty="0" smtClean="0"/>
              <a:t> 5 </a:t>
            </a:r>
            <a:r>
              <a:rPr lang="en-US" sz="2000" dirty="0" err="1" smtClean="0"/>
              <a:t>sigfig</a:t>
            </a:r>
            <a:endParaRPr lang="en-US" sz="2000" dirty="0" smtClean="0"/>
          </a:p>
          <a:p>
            <a:pPr lvl="3"/>
            <a:r>
              <a:rPr lang="en-US" sz="2000" dirty="0" smtClean="0"/>
              <a:t>0.00203 </a:t>
            </a:r>
            <a:r>
              <a:rPr lang="mr-IN" sz="2000" dirty="0" smtClean="0"/>
              <a:t>–</a:t>
            </a:r>
            <a:r>
              <a:rPr lang="en-US" sz="2000" dirty="0" smtClean="0"/>
              <a:t> 3 </a:t>
            </a:r>
            <a:r>
              <a:rPr lang="en-US" sz="2000" dirty="0" err="1" smtClean="0"/>
              <a:t>sigfig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549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Open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934200" cy="4216027"/>
          </a:xfrm>
        </p:spPr>
        <p:txBody>
          <a:bodyPr/>
          <a:lstStyle/>
          <a:p>
            <a:r>
              <a:rPr lang="en-US" dirty="0" smtClean="0"/>
              <a:t>Open Clusters are </a:t>
            </a:r>
          </a:p>
          <a:p>
            <a:pPr lvl="1"/>
            <a:r>
              <a:rPr lang="en-US" dirty="0" smtClean="0"/>
              <a:t>younger, always found in the galactic disk</a:t>
            </a:r>
          </a:p>
          <a:p>
            <a:pPr lvl="1"/>
            <a:r>
              <a:rPr lang="en-US" dirty="0" smtClean="0"/>
              <a:t>less densely packed (~few 1000 stars)</a:t>
            </a:r>
          </a:p>
          <a:p>
            <a:pPr lvl="1"/>
            <a:r>
              <a:rPr lang="en-US" dirty="0" smtClean="0"/>
              <a:t>typically about 30 </a:t>
            </a:r>
            <a:r>
              <a:rPr lang="en-US" dirty="0" err="1" smtClean="0"/>
              <a:t>ly</a:t>
            </a:r>
            <a:r>
              <a:rPr lang="en-US" dirty="0" smtClean="0"/>
              <a:t> across</a:t>
            </a:r>
          </a:p>
          <a:p>
            <a:pPr lvl="1"/>
            <a:r>
              <a:rPr lang="en-US" dirty="0" smtClean="0"/>
              <a:t>example: the Pleiades (aka Subaru...)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571" y="0"/>
            <a:ext cx="4573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Open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934200" cy="4216027"/>
          </a:xfrm>
        </p:spPr>
        <p:txBody>
          <a:bodyPr/>
          <a:lstStyle/>
          <a:p>
            <a:r>
              <a:rPr lang="en-US" dirty="0" smtClean="0"/>
              <a:t>Open Clusters are </a:t>
            </a:r>
          </a:p>
          <a:p>
            <a:pPr lvl="1"/>
            <a:r>
              <a:rPr lang="en-US" dirty="0" smtClean="0"/>
              <a:t>younger, always found in the galactic disk</a:t>
            </a:r>
          </a:p>
          <a:p>
            <a:pPr lvl="1"/>
            <a:r>
              <a:rPr lang="en-US" dirty="0" smtClean="0"/>
              <a:t>less densely packed (~few 1000 stars)</a:t>
            </a:r>
          </a:p>
          <a:p>
            <a:pPr lvl="1"/>
            <a:r>
              <a:rPr lang="en-US" dirty="0" smtClean="0"/>
              <a:t>typically about 30 </a:t>
            </a:r>
            <a:r>
              <a:rPr lang="en-US" dirty="0" err="1" smtClean="0"/>
              <a:t>ly</a:t>
            </a:r>
            <a:r>
              <a:rPr lang="en-US" dirty="0" smtClean="0"/>
              <a:t> across</a:t>
            </a:r>
          </a:p>
          <a:p>
            <a:pPr lvl="1"/>
            <a:r>
              <a:rPr lang="en-US" dirty="0" smtClean="0"/>
              <a:t>example: the Pleiades (aka Subaru..., aka the Seven Sisters)</a:t>
            </a:r>
          </a:p>
          <a:p>
            <a:pPr lvl="2"/>
            <a:r>
              <a:rPr lang="en-US" dirty="0" smtClean="0"/>
              <a:t>Several 1000 stars, we can see about 6 of them</a:t>
            </a:r>
          </a:p>
          <a:p>
            <a:pPr lvl="2"/>
            <a:r>
              <a:rPr lang="en-US" dirty="0" smtClean="0"/>
              <a:t>Looks like a wee tiny dipper</a:t>
            </a:r>
          </a:p>
          <a:p>
            <a:pPr lvl="2"/>
            <a:r>
              <a:rPr lang="en-US" dirty="0" smtClean="0"/>
              <a:t>About 100 Myr (million years) old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371600"/>
            <a:ext cx="44577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3409950"/>
            <a:ext cx="487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5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Globular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248400" cy="4216027"/>
          </a:xfrm>
        </p:spPr>
        <p:txBody>
          <a:bodyPr/>
          <a:lstStyle/>
          <a:p>
            <a:pPr lvl="1"/>
            <a:r>
              <a:rPr lang="en-US" dirty="0"/>
              <a:t>Globular Clusters are</a:t>
            </a:r>
          </a:p>
          <a:p>
            <a:pPr lvl="2"/>
            <a:r>
              <a:rPr lang="en-US" dirty="0"/>
              <a:t>older, found in the galactic </a:t>
            </a:r>
            <a:r>
              <a:rPr lang="en-US" dirty="0" smtClean="0"/>
              <a:t>halo</a:t>
            </a:r>
          </a:p>
          <a:p>
            <a:pPr lvl="2"/>
            <a:r>
              <a:rPr lang="en-US" dirty="0" smtClean="0"/>
              <a:t>can have &gt;1,000,000 stars!!!</a:t>
            </a:r>
          </a:p>
          <a:p>
            <a:pPr lvl="2"/>
            <a:r>
              <a:rPr lang="en-US" dirty="0" smtClean="0"/>
              <a:t>typically 60-150ly across</a:t>
            </a:r>
          </a:p>
          <a:p>
            <a:pPr lvl="2"/>
            <a:r>
              <a:rPr lang="en-US" dirty="0" smtClean="0"/>
              <a:t>planets in this cluster would likely have lovely nights </a:t>
            </a:r>
          </a:p>
          <a:p>
            <a:pPr lvl="3"/>
            <a:r>
              <a:rPr lang="en-US" dirty="0" smtClean="0"/>
              <a:t>densely packed=lots more very, very nearby stars</a:t>
            </a:r>
          </a:p>
          <a:p>
            <a:pPr lvl="3"/>
            <a:r>
              <a:rPr lang="en-US" dirty="0" smtClean="0"/>
              <a:t>Milky Way would possibly take up bigger segment of night sky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38100"/>
            <a:ext cx="381000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850" y="4152900"/>
            <a:ext cx="40576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4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400800" cy="4216027"/>
          </a:xfrm>
        </p:spPr>
        <p:txBody>
          <a:bodyPr/>
          <a:lstStyle/>
          <a:p>
            <a:r>
              <a:rPr lang="en-US" dirty="0" smtClean="0"/>
              <a:t>How do we know how old a cluster of stars is?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3342454"/>
            <a:ext cx="2743200" cy="288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617725"/>
            <a:ext cx="3390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5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</a:t>
            </a:r>
            <a:r>
              <a:rPr lang="en-US" dirty="0" smtClean="0"/>
              <a:t>clusters </a:t>
            </a:r>
            <a:r>
              <a:rPr lang="mr-IN" dirty="0" smtClean="0"/>
              <a:t>–</a:t>
            </a:r>
            <a:r>
              <a:rPr lang="en-US" dirty="0" smtClean="0"/>
              <a:t> 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400800" cy="4216027"/>
          </a:xfrm>
        </p:spPr>
        <p:txBody>
          <a:bodyPr/>
          <a:lstStyle/>
          <a:p>
            <a:r>
              <a:rPr lang="en-US" dirty="0" smtClean="0"/>
              <a:t>How do we know how old a cluster of stars is?</a:t>
            </a:r>
          </a:p>
          <a:p>
            <a:pPr lvl="1"/>
            <a:r>
              <a:rPr lang="en-US" dirty="0" smtClean="0"/>
              <a:t>Where </a:t>
            </a:r>
            <a:r>
              <a:rPr lang="en-US" dirty="0" smtClean="0"/>
              <a:t>they are on the H-R </a:t>
            </a:r>
            <a:r>
              <a:rPr lang="en-US" dirty="0" smtClean="0"/>
              <a:t>diagram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young clusters, elements in the stars themselves (Lithium)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259840"/>
            <a:ext cx="5105400" cy="544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3342454"/>
            <a:ext cx="2743200" cy="288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617725"/>
            <a:ext cx="33909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2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Clusters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09800"/>
            <a:ext cx="4071937" cy="43434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89" y="2209800"/>
            <a:ext cx="4071937" cy="4343400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Globular Cluster ~10</a:t>
            </a:r>
            <a:r>
              <a:rPr lang="en-US" baseline="30000" dirty="0" smtClean="0"/>
              <a:t>10</a:t>
            </a:r>
            <a:r>
              <a:rPr lang="en-US" dirty="0" smtClean="0"/>
              <a:t>yrs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clusters </a:t>
            </a:r>
            <a:r>
              <a:rPr lang="mr-IN" dirty="0" smtClean="0"/>
              <a:t>–</a:t>
            </a:r>
            <a:r>
              <a:rPr lang="en-US" dirty="0" smtClean="0"/>
              <a:t> 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-1219200"/>
            <a:ext cx="12039599" cy="9349502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birth of stars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695194" y="3581400"/>
            <a:ext cx="6801612" cy="1265082"/>
          </a:xfrm>
        </p:spPr>
        <p:txBody>
          <a:bodyPr/>
          <a:lstStyle/>
          <a:p>
            <a:r>
              <a:rPr lang="en-US" dirty="0" smtClean="0"/>
              <a:t>Chapter 16, </a:t>
            </a:r>
            <a:r>
              <a:rPr lang="en-US" smtClean="0"/>
              <a:t>the Cosmic Perspective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1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-1219200"/>
            <a:ext cx="12039599" cy="93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3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nurseries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imaging to put stars onto the H-R diagram</a:t>
            </a:r>
          </a:p>
          <a:p>
            <a:r>
              <a:rPr lang="en-US" dirty="0" smtClean="0"/>
              <a:t>The H-R diagram shows us stellar ages, the imaging shows the youngest stars are near dark clouds of gas and dust</a:t>
            </a:r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are they really dark?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657238"/>
            <a:ext cx="4038600" cy="42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Stellar nurseries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We use imaging to put stars onto the H-R diagram</a:t>
            </a:r>
          </a:p>
          <a:p>
            <a:r>
              <a:rPr lang="en-US" dirty="0" smtClean="0"/>
              <a:t>The H-R diagram shows us stellar ages, the imaging shows the youngest stars are near dark clouds of gas and dust</a:t>
            </a:r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are they really dark?</a:t>
            </a:r>
          </a:p>
          <a:p>
            <a:pPr lvl="1"/>
            <a:r>
              <a:rPr lang="en-US" dirty="0" smtClean="0"/>
              <a:t>not necessarily!</a:t>
            </a:r>
          </a:p>
          <a:p>
            <a:pPr lvl="1"/>
            <a:endParaRPr lang="en-US" dirty="0"/>
          </a:p>
          <a:p>
            <a:r>
              <a:rPr lang="en-US" dirty="0" smtClean="0"/>
              <a:t>Cold clouds, 10-30K</a:t>
            </a:r>
          </a:p>
          <a:p>
            <a:r>
              <a:rPr lang="en-US" dirty="0" smtClean="0"/>
              <a:t>aka ‘molecular’ because </a:t>
            </a:r>
          </a:p>
          <a:p>
            <a:pPr marL="0" indent="0">
              <a:buNone/>
            </a:pPr>
            <a:r>
              <a:rPr lang="en-US" dirty="0" smtClean="0"/>
              <a:t>not enough energy to be </a:t>
            </a:r>
          </a:p>
          <a:p>
            <a:pPr marL="0" indent="0">
              <a:buNone/>
            </a:pPr>
            <a:r>
              <a:rPr lang="en-US" dirty="0" smtClean="0"/>
              <a:t>ionized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657238"/>
            <a:ext cx="4038600" cy="4200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49" y="2676288"/>
            <a:ext cx="3981851" cy="41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2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 in science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6388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Planet X?</a:t>
            </a:r>
          </a:p>
          <a:p>
            <a:r>
              <a:rPr lang="en-US" dirty="0" smtClean="0"/>
              <a:t>“Orbital </a:t>
            </a:r>
            <a:r>
              <a:rPr lang="en-US" dirty="0"/>
              <a:t>Forensics Hint at Sun’s Long-Lost </a:t>
            </a:r>
            <a:r>
              <a:rPr lang="en-US" dirty="0" smtClean="0"/>
              <a:t>Planet”</a:t>
            </a:r>
          </a:p>
          <a:p>
            <a:pPr lvl="1"/>
            <a:r>
              <a:rPr lang="en-US" dirty="0" smtClean="0"/>
              <a:t>Early orbital simulations ended with Uranus and Neptune being ejected</a:t>
            </a:r>
          </a:p>
          <a:p>
            <a:pPr lvl="2"/>
            <a:r>
              <a:rPr lang="en-US" dirty="0" smtClean="0"/>
              <a:t>‘the problem is Jupiter, it’s a massive bully with far-reaching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Scientists created millions of randomized early solar systems, let their orbits evolve</a:t>
            </a:r>
          </a:p>
          <a:p>
            <a:pPr lvl="1"/>
            <a:r>
              <a:rPr lang="en-US" dirty="0" smtClean="0"/>
              <a:t>Only 1% of the time would planets settle into orbits as we know them today</a:t>
            </a:r>
          </a:p>
          <a:p>
            <a:pPr lvl="1"/>
            <a:r>
              <a:rPr lang="en-US" dirty="0" smtClean="0"/>
              <a:t>Scientist </a:t>
            </a:r>
            <a:r>
              <a:rPr lang="en-US" dirty="0"/>
              <a:t>David </a:t>
            </a:r>
            <a:r>
              <a:rPr lang="en-US" dirty="0" err="1" smtClean="0"/>
              <a:t>Nesvorný</a:t>
            </a:r>
            <a:r>
              <a:rPr lang="en-US" dirty="0" smtClean="0"/>
              <a:t> tried adding “martyr planets” to be main recipient of orbital energy from Jupiter and ejected</a:t>
            </a:r>
            <a:endParaRPr lang="en-US" dirty="0"/>
          </a:p>
          <a:p>
            <a:endParaRPr lang="en-US" dirty="0"/>
          </a:p>
        </p:txBody>
      </p:sp>
      <p:pic>
        <p:nvPicPr>
          <p:cNvPr id="34818" name="Picture 2" descr="https://static.scientificamerican.com/sciam/assets/Image/2018/G-kuiper-bel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6" t="17730" r="10933" b="18440"/>
          <a:stretch/>
        </p:blipFill>
        <p:spPr bwMode="auto">
          <a:xfrm>
            <a:off x="8686800" y="533400"/>
            <a:ext cx="3200400" cy="184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512244"/>
            <a:ext cx="4763998" cy="419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22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965208"/>
            <a:ext cx="4143756" cy="2737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interstellar medium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space between stars is called the interstellar medium (ISM)</a:t>
            </a:r>
          </a:p>
          <a:p>
            <a:pPr lvl="1"/>
            <a:r>
              <a:rPr lang="en-US" dirty="0" smtClean="0"/>
              <a:t>It’s a near perfect vacuum by Earthlings’ standards, but no- not entirely empty</a:t>
            </a:r>
          </a:p>
          <a:p>
            <a:pPr lvl="2"/>
            <a:r>
              <a:rPr lang="en-US" dirty="0" smtClean="0"/>
              <a:t>How do we know? It gets in the way of stars!</a:t>
            </a:r>
          </a:p>
          <a:p>
            <a:pPr lvl="1"/>
            <a:r>
              <a:rPr lang="en-US" dirty="0" smtClean="0"/>
              <a:t>The ISM contains both gas and dust</a:t>
            </a:r>
          </a:p>
          <a:p>
            <a:r>
              <a:rPr lang="en-US" dirty="0" smtClean="0"/>
              <a:t>The ISM impacts observations of lone stars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ISM+molecular</a:t>
            </a:r>
            <a:r>
              <a:rPr lang="en-US" dirty="0" smtClean="0"/>
              <a:t> cloud along the line of sight between us </a:t>
            </a:r>
          </a:p>
          <a:p>
            <a:pPr marL="0" indent="0">
              <a:buNone/>
            </a:pPr>
            <a:r>
              <a:rPr lang="en-US" dirty="0" smtClean="0"/>
              <a:t>and a forming star make them very hard to observe!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7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Interstellar reddening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Dust grains affect the way light travels through a molecular cloud</a:t>
            </a:r>
          </a:p>
          <a:p>
            <a:pPr lvl="1"/>
            <a:r>
              <a:rPr lang="en-US" dirty="0" smtClean="0"/>
              <a:t>Absorb or scatter the light</a:t>
            </a:r>
          </a:p>
          <a:p>
            <a:pPr lvl="2"/>
            <a:r>
              <a:rPr lang="en-US" dirty="0"/>
              <a:t>Makes regions appear almost black relative to background light </a:t>
            </a:r>
          </a:p>
          <a:p>
            <a:pPr lvl="1"/>
            <a:r>
              <a:rPr lang="en-US" dirty="0" smtClean="0"/>
              <a:t>Processes are wavelength dependent:</a:t>
            </a:r>
          </a:p>
          <a:p>
            <a:pPr lvl="2"/>
            <a:r>
              <a:rPr lang="en-US" dirty="0" smtClean="0"/>
              <a:t>Bluer light is more readily scattered or absorbed, so objects appear more red than they actually are </a:t>
            </a:r>
            <a:r>
              <a:rPr lang="en-US" dirty="0" smtClean="0">
                <a:sym typeface="Wingdings"/>
              </a:rPr>
              <a:t> called reddening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Reddening is a pain, but can be useful: if we know what the actual light source is, we can use reddening to figure out how much dust and gas are along our line of sight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Multi-wavelength imaging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33401" y="1447800"/>
            <a:ext cx="11125200" cy="4292226"/>
          </a:xfrm>
        </p:spPr>
        <p:txBody>
          <a:bodyPr/>
          <a:lstStyle/>
          <a:p>
            <a:r>
              <a:rPr lang="en-US" dirty="0" smtClean="0"/>
              <a:t>Longer wavelengths pass through gas and dust more easily than </a:t>
            </a:r>
            <a:r>
              <a:rPr lang="en-US" smtClean="0"/>
              <a:t>shorter wavelengths</a:t>
            </a: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81200"/>
            <a:ext cx="9067800" cy="4627083"/>
          </a:xfrm>
        </p:spPr>
      </p:pic>
    </p:spTree>
    <p:extLst>
      <p:ext uri="{BB962C8B-B14F-4D97-AF65-F5344CB8AC3E}">
        <p14:creationId xmlns:p14="http://schemas.microsoft.com/office/powerpoint/2010/main" val="11488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stars form?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Gas and dust of a certain temperature have a pressure due to the kinetic energy of the atoms/molecules/grains</a:t>
            </a:r>
          </a:p>
          <a:p>
            <a:pPr lvl="1"/>
            <a:r>
              <a:rPr lang="en-US" dirty="0" smtClean="0"/>
              <a:t>Pressure depends on the temperature and density of the cloud</a:t>
            </a:r>
          </a:p>
          <a:p>
            <a:pPr lvl="1"/>
            <a:r>
              <a:rPr lang="en-US" dirty="0" smtClean="0"/>
              <a:t>This is called </a:t>
            </a:r>
            <a:r>
              <a:rPr lang="en-US" i="1" dirty="0" smtClean="0"/>
              <a:t>thermal pressure</a:t>
            </a:r>
            <a:endParaRPr lang="en-US" dirty="0" smtClean="0"/>
          </a:p>
          <a:p>
            <a:r>
              <a:rPr lang="en-US" dirty="0" smtClean="0"/>
              <a:t>In low density clouds, thermal pressure is enough to prevent collapse: not enough mass for strong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g</a:t>
            </a:r>
            <a:endParaRPr lang="en-US" baseline="-25000" dirty="0" smtClean="0"/>
          </a:p>
          <a:p>
            <a:r>
              <a:rPr lang="en-US" dirty="0" smtClean="0"/>
              <a:t>If density is high and temperature low, thermal pressure isn’t enough; collapse will begin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2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Conservation of energy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553200" cy="5334000"/>
          </a:xfrm>
        </p:spPr>
        <p:txBody>
          <a:bodyPr/>
          <a:lstStyle/>
          <a:p>
            <a:r>
              <a:rPr lang="en-US" dirty="0" smtClean="0"/>
              <a:t>As gravitational potential energy is converted to thermal energy, molecular clouds will heat up and radiate away the energy</a:t>
            </a:r>
          </a:p>
          <a:p>
            <a:pPr lvl="1"/>
            <a:r>
              <a:rPr lang="en-US" dirty="0" smtClean="0"/>
              <a:t>What would happen if they didn’t radiate the energy away?</a:t>
            </a:r>
          </a:p>
          <a:p>
            <a:pPr lvl="2"/>
            <a:r>
              <a:rPr lang="en-US" dirty="0" smtClean="0"/>
              <a:t>Thermal pressure would increase, stopping collapse</a:t>
            </a:r>
          </a:p>
          <a:p>
            <a:r>
              <a:rPr lang="en-US" dirty="0" smtClean="0"/>
              <a:t>Radiation in infrared, radio, keeps cloud cool, gravity keeps working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905000"/>
            <a:ext cx="484227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1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formation: wrinkles and mysteries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5334000"/>
          </a:xfrm>
        </p:spPr>
        <p:txBody>
          <a:bodyPr/>
          <a:lstStyle/>
          <a:p>
            <a:r>
              <a:rPr lang="en-US" dirty="0" smtClean="0"/>
              <a:t>We see stars forming only in molecular clouds that are ~1000s of times more massive than the Sun</a:t>
            </a:r>
          </a:p>
          <a:p>
            <a:r>
              <a:rPr lang="en-US" dirty="0" smtClean="0"/>
              <a:t>Molecular clouds show lots of motion: turbulence, like wake of a boat in water</a:t>
            </a:r>
          </a:p>
          <a:p>
            <a:pPr lvl="1"/>
            <a:r>
              <a:rPr lang="en-US" dirty="0" smtClean="0"/>
              <a:t>Need a lot more mass to overcome turbulence than thermal pressure</a:t>
            </a:r>
          </a:p>
          <a:p>
            <a:r>
              <a:rPr lang="en-US" dirty="0" smtClean="0"/>
              <a:t>We also see that molecular clouds have magnetic fields: light from behind them travels through and is polarized</a:t>
            </a:r>
          </a:p>
          <a:p>
            <a:pPr lvl="1"/>
            <a:r>
              <a:rPr lang="en-US" dirty="0" smtClean="0"/>
              <a:t>What is the role of the magnetic field in star formation?</a:t>
            </a:r>
          </a:p>
          <a:p>
            <a:pPr lvl="1"/>
            <a:r>
              <a:rPr lang="en-US" dirty="0" smtClean="0"/>
              <a:t>Remember magnetic fields interact with charged particles.. In a cold cloud, not a lot of these, but enough to interact with field, and for them to interact with neutral particles</a:t>
            </a:r>
          </a:p>
          <a:p>
            <a:pPr lvl="1"/>
            <a:r>
              <a:rPr lang="en-US" dirty="0" smtClean="0"/>
              <a:t>Enough to possibly slow or halt gravitational collapse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te2012_D_TimeZ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5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8600"/>
            <a:ext cx="4486656" cy="3156725"/>
          </a:xfrm>
        </p:spPr>
        <p:txBody>
          <a:bodyPr/>
          <a:lstStyle/>
          <a:p>
            <a:r>
              <a:rPr lang="en-US" dirty="0" smtClean="0"/>
              <a:t>What topics do </a:t>
            </a:r>
            <a:r>
              <a:rPr lang="en-US" smtClean="0"/>
              <a:t>you have questions on after today’s class?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What from today might have been unclear?</a:t>
            </a:r>
          </a:p>
          <a:p>
            <a:r>
              <a:rPr lang="en-US" sz="2200" dirty="0" smtClean="0"/>
              <a:t>What would you like me to review next class?</a:t>
            </a:r>
          </a:p>
          <a:p>
            <a:r>
              <a:rPr lang="en-US" sz="2200" dirty="0" smtClean="0"/>
              <a:t>Is there some question on your mind I haven’t answered yet?</a:t>
            </a:r>
          </a:p>
          <a:p>
            <a:endParaRPr lang="en-US" sz="2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Clicker free response question, anonymized polling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-799931"/>
            <a:ext cx="10363200" cy="8762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013"/>
            <a:ext cx="8991600" cy="164623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Surveying the stars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575" y="3581400"/>
            <a:ext cx="6800850" cy="123983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Chapter 15, The </a:t>
            </a:r>
            <a:r>
              <a:rPr lang="en-US" smtClean="0"/>
              <a:t>Cosmic 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H-R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Rosenberg, </a:t>
            </a:r>
            <a:r>
              <a:rPr lang="en-US" dirty="0" err="1" smtClean="0"/>
              <a:t>Hertzsprung</a:t>
            </a:r>
            <a:r>
              <a:rPr lang="en-US" dirty="0" smtClean="0"/>
              <a:t> and Russell were working on this around the same time.. 1910, 1911, 1913</a:t>
            </a:r>
          </a:p>
          <a:p>
            <a:pPr lvl="1"/>
            <a:r>
              <a:rPr lang="en-US" dirty="0" smtClean="0"/>
              <a:t>Plotting spectral lines indicative of temperature against stars’ apparent magnitudes, absolute magnitudes, and eventually, luminosities</a:t>
            </a:r>
          </a:p>
          <a:p>
            <a:pPr lvl="1"/>
            <a:r>
              <a:rPr lang="en-US" dirty="0" smtClean="0"/>
              <a:t>Shows a relationship between fundamental stellar properties: temperature and </a:t>
            </a:r>
            <a:r>
              <a:rPr lang="en-US" dirty="0" smtClean="0"/>
              <a:t>brightness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Note to Alicia: don’t forget to do H-R Diagram demo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0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95" y="0"/>
            <a:ext cx="6480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4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987" y="0"/>
            <a:ext cx="6768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H-R diagram really telling 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61722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Almost everything, </a:t>
            </a:r>
            <a:r>
              <a:rPr lang="en-US" dirty="0" err="1" smtClean="0"/>
              <a:t>tbh</a:t>
            </a:r>
            <a:r>
              <a:rPr lang="en-US" dirty="0" smtClean="0"/>
              <a:t>. </a:t>
            </a:r>
          </a:p>
          <a:p>
            <a:r>
              <a:rPr lang="en-US" dirty="0" smtClean="0"/>
              <a:t>Once brightness is corrected for distance, intermediary effects, H-R diagram can tell </a:t>
            </a:r>
            <a:r>
              <a:rPr lang="en-US" dirty="0" smtClean="0"/>
              <a:t>us:</a:t>
            </a:r>
            <a:endParaRPr lang="en-US" dirty="0" smtClean="0"/>
          </a:p>
          <a:p>
            <a:pPr lvl="1"/>
            <a:r>
              <a:rPr lang="en-US" dirty="0" smtClean="0"/>
              <a:t>Stellar temperature</a:t>
            </a:r>
          </a:p>
          <a:p>
            <a:pPr lvl="1"/>
            <a:r>
              <a:rPr lang="en-US" dirty="0" smtClean="0"/>
              <a:t>Stellar radius</a:t>
            </a:r>
          </a:p>
          <a:p>
            <a:pPr lvl="1"/>
            <a:r>
              <a:rPr lang="en-US" dirty="0" smtClean="0"/>
              <a:t>Stellar mass</a:t>
            </a:r>
          </a:p>
          <a:p>
            <a:pPr lvl="1"/>
            <a:r>
              <a:rPr lang="en-US" dirty="0" smtClean="0"/>
              <a:t>Stellar age</a:t>
            </a:r>
          </a:p>
          <a:p>
            <a:pPr lvl="1"/>
            <a:endParaRPr lang="en-US" dirty="0"/>
          </a:p>
          <a:p>
            <a:r>
              <a:rPr lang="en-US" dirty="0" smtClean="0"/>
              <a:t>Is this easy to measure/model? No! But ideally, yes- you can get all of this information out of the H-R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524000"/>
            <a:ext cx="5105400" cy="54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most fundamental stellar property?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determines everything about a star?</a:t>
            </a:r>
          </a:p>
          <a:p>
            <a:pPr lvl="1"/>
            <a:r>
              <a:rPr lang="en-US" dirty="0" smtClean="0"/>
              <a:t>How long it lives (fuses at its core)?</a:t>
            </a:r>
          </a:p>
          <a:p>
            <a:pPr lvl="1"/>
            <a:r>
              <a:rPr lang="en-US" dirty="0" smtClean="0"/>
              <a:t>How hot its surface gets?</a:t>
            </a:r>
          </a:p>
          <a:p>
            <a:pPr lvl="1"/>
            <a:r>
              <a:rPr lang="en-US" dirty="0" smtClean="0"/>
              <a:t>Its </a:t>
            </a:r>
            <a:r>
              <a:rPr lang="en-US" dirty="0" smtClean="0"/>
              <a:t>radius and brightness?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6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_template" id="{613B0013-CEF7-BA49-AA70-2DEDCC0615CF}" vid="{EE7521AE-614B-5B4B-9FA9-C60DA0F70690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5262</TotalTime>
  <Words>2270</Words>
  <Application>Microsoft Macintosh PowerPoint</Application>
  <PresentationFormat>Widescreen</PresentationFormat>
  <Paragraphs>267</Paragraphs>
  <Slides>37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Times</vt:lpstr>
      <vt:lpstr>ＭＳ Ｐゴシック</vt:lpstr>
      <vt:lpstr>Arial</vt:lpstr>
      <vt:lpstr>Gill Sans MT</vt:lpstr>
      <vt:lpstr>Parcel</vt:lpstr>
      <vt:lpstr>Logistical notes</vt:lpstr>
      <vt:lpstr>Math/significant figures</vt:lpstr>
      <vt:lpstr>Today in science…</vt:lpstr>
      <vt:lpstr>Surveying the stars</vt:lpstr>
      <vt:lpstr>The H-R diagram</vt:lpstr>
      <vt:lpstr>PowerPoint Presentation</vt:lpstr>
      <vt:lpstr>PowerPoint Presentation</vt:lpstr>
      <vt:lpstr>What is the H-R diagram really telling us?</vt:lpstr>
      <vt:lpstr>What is the most fundamental stellar property?</vt:lpstr>
      <vt:lpstr>What is the most fundamental stellar property?</vt:lpstr>
      <vt:lpstr>The main sequence</vt:lpstr>
      <vt:lpstr>The main sequence</vt:lpstr>
      <vt:lpstr>After the main sequence…</vt:lpstr>
      <vt:lpstr>Size scales: Supergiants, Giants, the Sun, red dwarfs, the Earth</vt:lpstr>
      <vt:lpstr>After the main sequence…</vt:lpstr>
      <vt:lpstr>After the main sequence…</vt:lpstr>
      <vt:lpstr>Cepheid Variables</vt:lpstr>
      <vt:lpstr>Star clusters</vt:lpstr>
      <vt:lpstr>Clusters in the Milky Way</vt:lpstr>
      <vt:lpstr>Open clusters</vt:lpstr>
      <vt:lpstr>Open clusters</vt:lpstr>
      <vt:lpstr>Globular clusters</vt:lpstr>
      <vt:lpstr>Star clusters</vt:lpstr>
      <vt:lpstr>Star clusters – age </vt:lpstr>
      <vt:lpstr>Star clusters – age </vt:lpstr>
      <vt:lpstr>The birth of stars</vt:lpstr>
      <vt:lpstr>PowerPoint Presentation</vt:lpstr>
      <vt:lpstr>Stellar nurseries</vt:lpstr>
      <vt:lpstr>Stellar nurseries</vt:lpstr>
      <vt:lpstr>The interstellar medium</vt:lpstr>
      <vt:lpstr>Interstellar reddening</vt:lpstr>
      <vt:lpstr>Multi-wavelength imaging</vt:lpstr>
      <vt:lpstr>Why do stars form?</vt:lpstr>
      <vt:lpstr>Conservation of energy…</vt:lpstr>
      <vt:lpstr>Star formation: wrinkles and mysteries</vt:lpstr>
      <vt:lpstr>PowerPoint Presentation</vt:lpstr>
      <vt:lpstr>What topics do you have questions on after today’s class?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</dc:subject>
  <dc:creator>Alicia N Aarnio</dc:creator>
  <cp:lastModifiedBy>Alicia N Aarnio</cp:lastModifiedBy>
  <cp:revision>69</cp:revision>
  <cp:lastPrinted>2018-08-14T17:54:58Z</cp:lastPrinted>
  <dcterms:created xsi:type="dcterms:W3CDTF">2018-08-16T18:07:09Z</dcterms:created>
  <dcterms:modified xsi:type="dcterms:W3CDTF">2018-10-11T03:28:14Z</dcterms:modified>
</cp:coreProperties>
</file>